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3" r:id="rId4"/>
    <p:sldId id="264" r:id="rId5"/>
    <p:sldId id="266" r:id="rId6"/>
    <p:sldId id="265" r:id="rId7"/>
    <p:sldId id="267" r:id="rId8"/>
    <p:sldId id="268" r:id="rId9"/>
    <p:sldId id="269" r:id="rId10"/>
    <p:sldId id="270" r:id="rId11"/>
    <p:sldId id="272" r:id="rId12"/>
    <p:sldId id="273" r:id="rId13"/>
    <p:sldId id="274" r:id="rId14"/>
    <p:sldId id="275" r:id="rId15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svg>
</file>

<file path=ppt/media/image2.png>
</file>

<file path=ppt/media/image3.svg>
</file>

<file path=ppt/media/image4.jpe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ACEDE5E-48C4-6FAF-A939-F6887C2EB3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101F9081-6300-0A0A-E094-D428D6263F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C79E94F8-4A0F-1686-239F-300967D19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8DFA8278-F10F-AC10-4ECB-3AD8A07F5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6B9C8A75-3C3E-62B4-2D92-FD1FED2A5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794968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CF9BC81-AF3D-26FD-528E-CBDFE62B6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okomitog teksta 2">
            <a:extLst>
              <a:ext uri="{FF2B5EF4-FFF2-40B4-BE49-F238E27FC236}">
                <a16:creationId xmlns:a16="http://schemas.microsoft.com/office/drawing/2014/main" id="{539D7D76-66DA-86EB-F747-1642DF4B25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1266492A-6B1E-86CF-FD9D-49D4956B0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27C142E4-B2C8-91CB-4AB7-75D7F027B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62DC464F-C816-A9D2-ED2C-140AA208E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02384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komiti naslov 1">
            <a:extLst>
              <a:ext uri="{FF2B5EF4-FFF2-40B4-BE49-F238E27FC236}">
                <a16:creationId xmlns:a16="http://schemas.microsoft.com/office/drawing/2014/main" id="{78665047-ACC2-F339-5BD5-3A9968C8B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okomitog teksta 2">
            <a:extLst>
              <a:ext uri="{FF2B5EF4-FFF2-40B4-BE49-F238E27FC236}">
                <a16:creationId xmlns:a16="http://schemas.microsoft.com/office/drawing/2014/main" id="{C6BF6EE2-CC64-8C75-F7A9-E4B1D80C76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370CCE94-0040-DAB9-16ED-DB025F390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99FDEA96-7E47-EDCE-8EAA-3B2BBE5AA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E939BC2E-08B1-8176-9BD5-4BA22204C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797953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3B70518-BCA4-F6D1-8A86-F08615691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FE86A3B-60E3-DDBF-28B2-2DBD9DCB4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ECB4684C-6633-EF95-7C29-46B2E2FA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5BF66A33-BBB1-9641-000B-EDF4A6661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C0F84457-C818-E081-6F27-A0F4500A4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811488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D6EB2DD-293B-CD71-B63E-4C36BED84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66422E71-A1D8-A75E-6B38-03966B53E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E92E4107-A14D-7796-1E30-D7E603FCA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B1AEDEF8-BA5B-1E84-1EE1-3BCAE7C91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FF6FEC14-3A09-39FB-9D04-F8FA60299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326195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6FB9DA7-8784-7FCD-A2E4-A1E73B26C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B84AE30-7676-5759-5217-B645426A9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7EB0F53D-1C67-9F93-66B4-436C161C7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537E1916-36F4-F75D-ACC4-B740AD8B1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515198B6-604B-4296-908D-4C6612C9E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D8486F5A-15F7-4938-2C15-59807E02F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516186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2042D12-04BE-9161-A6DF-3AF63DBFE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A2DF7338-31F8-98E9-DE71-F7C615923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7E96150D-3FCE-58FF-D598-E338AA22B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5" name="Rezervirano mjesto teksta 4">
            <a:extLst>
              <a:ext uri="{FF2B5EF4-FFF2-40B4-BE49-F238E27FC236}">
                <a16:creationId xmlns:a16="http://schemas.microsoft.com/office/drawing/2014/main" id="{3C0252BE-2D07-9BA0-C570-0BEE78A491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Rezervirano mjesto sadržaja 5">
            <a:extLst>
              <a:ext uri="{FF2B5EF4-FFF2-40B4-BE49-F238E27FC236}">
                <a16:creationId xmlns:a16="http://schemas.microsoft.com/office/drawing/2014/main" id="{5CC7E6CC-1167-D96C-4178-D19DAB8AE0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7" name="Rezervirano mjesto datuma 6">
            <a:extLst>
              <a:ext uri="{FF2B5EF4-FFF2-40B4-BE49-F238E27FC236}">
                <a16:creationId xmlns:a16="http://schemas.microsoft.com/office/drawing/2014/main" id="{2238BF5C-70B1-D7E1-32E3-8220909B5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8" name="Rezervirano mjesto podnožja 7">
            <a:extLst>
              <a:ext uri="{FF2B5EF4-FFF2-40B4-BE49-F238E27FC236}">
                <a16:creationId xmlns:a16="http://schemas.microsoft.com/office/drawing/2014/main" id="{2D78DE99-CA6B-F3BE-F3A2-3F3F44F61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9" name="Rezervirano mjesto broja slajda 8">
            <a:extLst>
              <a:ext uri="{FF2B5EF4-FFF2-40B4-BE49-F238E27FC236}">
                <a16:creationId xmlns:a16="http://schemas.microsoft.com/office/drawing/2014/main" id="{1EE6BDA6-509A-5CD5-B631-8116E267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87673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D1DA2EB-B580-84D6-E30C-CE9356176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datuma 2">
            <a:extLst>
              <a:ext uri="{FF2B5EF4-FFF2-40B4-BE49-F238E27FC236}">
                <a16:creationId xmlns:a16="http://schemas.microsoft.com/office/drawing/2014/main" id="{6DCC2DA8-7FE7-AE4E-09EA-B89332EC9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4" name="Rezervirano mjesto podnožja 3">
            <a:extLst>
              <a:ext uri="{FF2B5EF4-FFF2-40B4-BE49-F238E27FC236}">
                <a16:creationId xmlns:a16="http://schemas.microsoft.com/office/drawing/2014/main" id="{3C716324-54A9-1BCA-14F4-1AD503DF6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5" name="Rezervirano mjesto broja slajda 4">
            <a:extLst>
              <a:ext uri="{FF2B5EF4-FFF2-40B4-BE49-F238E27FC236}">
                <a16:creationId xmlns:a16="http://schemas.microsoft.com/office/drawing/2014/main" id="{531B0C9F-4EB2-84A0-BF27-E54AF1225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492051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datuma 1">
            <a:extLst>
              <a:ext uri="{FF2B5EF4-FFF2-40B4-BE49-F238E27FC236}">
                <a16:creationId xmlns:a16="http://schemas.microsoft.com/office/drawing/2014/main" id="{D6FC82C9-B901-3D0C-6939-800F4DBF6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3" name="Rezervirano mjesto podnožja 2">
            <a:extLst>
              <a:ext uri="{FF2B5EF4-FFF2-40B4-BE49-F238E27FC236}">
                <a16:creationId xmlns:a16="http://schemas.microsoft.com/office/drawing/2014/main" id="{1FD76A95-F8D7-76D8-2262-394758BEC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4" name="Rezervirano mjesto broja slajda 3">
            <a:extLst>
              <a:ext uri="{FF2B5EF4-FFF2-40B4-BE49-F238E27FC236}">
                <a16:creationId xmlns:a16="http://schemas.microsoft.com/office/drawing/2014/main" id="{3EDCEC0D-E4E3-BEEA-4321-55A7357F9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894076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B9A7DA8-7B83-8DA7-A889-60964A880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EC0775F-76C6-45E3-D2B0-4C2879AF3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00D66F89-8EFC-494D-EBE7-FAA85C379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78C66B50-DF91-BD25-EA25-89157A008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F2900E7C-CA7F-C0FB-406B-622599A8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FF2AFCD0-9440-C6AA-D6D6-AC7BDFAB2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512363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086D166-1D09-419B-78E4-A72F6F50B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like 2">
            <a:extLst>
              <a:ext uri="{FF2B5EF4-FFF2-40B4-BE49-F238E27FC236}">
                <a16:creationId xmlns:a16="http://schemas.microsoft.com/office/drawing/2014/main" id="{25F72023-8CA1-35C9-7CE4-1825B070D8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 dirty="0"/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934DECAE-8997-9CAC-BA36-1FBC7FE38F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C9A6704C-AD6C-BE54-0FC1-9EAF5630A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622AAC80-7639-AA6A-9934-D6B89831E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D5EB39EF-63C9-FBA9-8DD4-8E5F3BA8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297117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naslova 1">
            <a:extLst>
              <a:ext uri="{FF2B5EF4-FFF2-40B4-BE49-F238E27FC236}">
                <a16:creationId xmlns:a16="http://schemas.microsoft.com/office/drawing/2014/main" id="{B45C8687-D92B-2263-4990-4B0F86D2B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5CEBE6D4-0A8B-9B65-6C15-A37896318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C7E71635-02F8-C0C7-10F6-B3AF4422D3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E67CC-237C-43F5-8B79-8CFB0CAEC28A}" type="datetimeFigureOut">
              <a:rPr lang="hr-HR" smtClean="0"/>
              <a:t>13.9.2023.</a:t>
            </a:fld>
            <a:endParaRPr lang="hr-HR" dirty="0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539DBF80-5254-C8E3-1802-8A9C42251C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 dirty="0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DB55ADDB-AFD4-963D-CAE6-737ACD711E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2894E-468C-4DB3-9C5E-4C8BB363B966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886721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AD630B4-4CCC-7B1D-1803-DAED942D7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Slika 4" descr="Slika na kojoj se prikazuje vanjski, vatrogasac, nebo, kaciga&#10;&#10;Opis je automatski generiran">
            <a:extLst>
              <a:ext uri="{FF2B5EF4-FFF2-40B4-BE49-F238E27FC236}">
                <a16:creationId xmlns:a16="http://schemas.microsoft.com/office/drawing/2014/main" id="{145F8A93-FCC6-5E84-76B8-B10E300A3D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66" b="4364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6698BFC6-A10F-25AF-11B5-95E333ED2783}"/>
              </a:ext>
            </a:extLst>
          </p:cNvPr>
          <p:cNvSpPr>
            <a:spLocks noGrp="1"/>
          </p:cNvSpPr>
          <p:nvPr>
            <p:ph type="ctrTitle"/>
          </p:nvPr>
        </p:nvSpPr>
        <p:spPr bwMode="white">
          <a:xfrm>
            <a:off x="2171700" y="2654692"/>
            <a:ext cx="7848600" cy="1548616"/>
          </a:xfrm>
        </p:spPr>
        <p:txBody>
          <a:bodyPr anchor="t">
            <a:normAutofit fontScale="90000"/>
          </a:bodyPr>
          <a:lstStyle/>
          <a:p>
            <a:r>
              <a:rPr lang="pl-PL" sz="4000" b="1">
                <a:solidFill>
                  <a:schemeClr val="bg1"/>
                </a:solidFill>
              </a:rPr>
              <a:t>SUSTAV ZA AUTOMATSKU </a:t>
            </a:r>
            <a:r>
              <a:rPr lang="pl-PL" sz="4000" b="1" dirty="0">
                <a:solidFill>
                  <a:schemeClr val="bg1"/>
                </a:solidFill>
              </a:rPr>
              <a:t>DETEKCIJU DIMA NA SLIKAMA PRIRODNOG KRAJOLIKA</a:t>
            </a:r>
            <a:endParaRPr lang="hr-HR" sz="4000" b="1" dirty="0">
              <a:solidFill>
                <a:schemeClr val="bg1"/>
              </a:solidFill>
            </a:endParaRP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3B011D29-E862-FF24-17B7-680177134EDE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white">
          <a:xfrm>
            <a:off x="9339261" y="6028432"/>
            <a:ext cx="2747964" cy="447924"/>
          </a:xfrm>
        </p:spPr>
        <p:txBody>
          <a:bodyPr anchor="b">
            <a:normAutofit/>
          </a:bodyPr>
          <a:lstStyle/>
          <a:p>
            <a:pPr algn="l"/>
            <a:r>
              <a:rPr lang="hr-HR" sz="1800" dirty="0">
                <a:solidFill>
                  <a:srgbClr val="FFFFFF"/>
                </a:solidFill>
              </a:rPr>
              <a:t>Jerko Ćurković, Split 2023.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264613-F0F7-08CE-0ADF-98407A64D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niOkvir 5">
            <a:extLst>
              <a:ext uri="{FF2B5EF4-FFF2-40B4-BE49-F238E27FC236}">
                <a16:creationId xmlns:a16="http://schemas.microsoft.com/office/drawing/2014/main" id="{F0E86E4B-75E2-ACED-C22A-7439150A22CC}"/>
              </a:ext>
            </a:extLst>
          </p:cNvPr>
          <p:cNvSpPr txBox="1"/>
          <p:nvPr/>
        </p:nvSpPr>
        <p:spPr bwMode="white">
          <a:xfrm>
            <a:off x="3660621" y="404021"/>
            <a:ext cx="48707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>
                <a:solidFill>
                  <a:schemeClr val="bg1"/>
                </a:solidFill>
              </a:rPr>
              <a:t>Sveučilište u Splitu</a:t>
            </a:r>
          </a:p>
          <a:p>
            <a:pPr algn="ctr"/>
            <a:r>
              <a:rPr lang="hr-HR" dirty="0">
                <a:solidFill>
                  <a:schemeClr val="bg1"/>
                </a:solidFill>
              </a:rPr>
              <a:t>Fakultet elektrotehnike, strojarstva i brodogradnje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510318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Rezervirano mjesto sadržaja 4" descr="Slika na kojoj se prikazuje tekst, snimka zaslona, softver, Multimedijski softver&#10;&#10;Opis je automatski generiran">
            <a:extLst>
              <a:ext uri="{FF2B5EF4-FFF2-40B4-BE49-F238E27FC236}">
                <a16:creationId xmlns:a16="http://schemas.microsoft.com/office/drawing/2014/main" id="{342E8B30-92FF-86AA-A05B-835A9CEF59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grayscl/>
          </a:blip>
          <a:srcRect b="6639"/>
          <a:stretch/>
        </p:blipFill>
        <p:spPr>
          <a:xfrm>
            <a:off x="0" y="-2"/>
            <a:ext cx="12192001" cy="6857990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0" y="2400474"/>
            <a:ext cx="9792471" cy="2057037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hr-HR" b="1" dirty="0">
                <a:solidFill>
                  <a:srgbClr val="FFFFFF"/>
                </a:solidFill>
              </a:rPr>
              <a:t>4 IZRADA SUSTAVA</a:t>
            </a:r>
            <a:endParaRPr lang="en-US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4CA07461-08C3-52B8-580A-46827BBA5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5131" y="3730816"/>
            <a:ext cx="9792471" cy="145548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2000" dirty="0">
                <a:solidFill>
                  <a:srgbClr val="FFFFFF"/>
                </a:solidFill>
              </a:rPr>
              <a:t>Implementacija sustava na temelju stečenog znanja</a:t>
            </a:r>
          </a:p>
        </p:txBody>
      </p:sp>
    </p:spTree>
    <p:extLst>
      <p:ext uri="{BB962C8B-B14F-4D97-AF65-F5344CB8AC3E}">
        <p14:creationId xmlns:p14="http://schemas.microsoft.com/office/powerpoint/2010/main" val="251828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 b="1" dirty="0"/>
              <a:t>4 IZRADA SUSTAVA</a:t>
            </a:r>
            <a:endParaRPr 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AED16359-DAE7-9BE3-B059-120D29B7B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0833"/>
            <a:ext cx="9425473" cy="416613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1"/>
              </a:buClr>
            </a:pPr>
            <a:r>
              <a:rPr lang="hr-HR" dirty="0"/>
              <a:t>Sustav je izrađen u Google Colab-u</a:t>
            </a:r>
          </a:p>
          <a:p>
            <a:pPr>
              <a:buClr>
                <a:schemeClr val="tx1"/>
              </a:buClr>
            </a:pPr>
            <a:r>
              <a:rPr lang="hr-HR" dirty="0"/>
              <a:t>FESB MLID baza podataka korištena za ulazne podatke</a:t>
            </a:r>
          </a:p>
          <a:p>
            <a:pPr>
              <a:buClr>
                <a:schemeClr val="tx1"/>
              </a:buClr>
            </a:pPr>
            <a:r>
              <a:rPr lang="hr-HR" dirty="0"/>
              <a:t>6 faza izrade:</a:t>
            </a:r>
          </a:p>
          <a:p>
            <a:pPr marL="914400" lvl="1" indent="-457200">
              <a:buClr>
                <a:schemeClr val="tx1"/>
              </a:buClr>
              <a:buFont typeface="+mj-lt"/>
              <a:buAutoNum type="arabicParenR"/>
            </a:pPr>
            <a:r>
              <a:rPr lang="hr-HR" dirty="0"/>
              <a:t>Priprema Colab bilježnice</a:t>
            </a:r>
          </a:p>
          <a:p>
            <a:pPr marL="914400" lvl="1" indent="-457200">
              <a:buClr>
                <a:schemeClr val="tx1"/>
              </a:buClr>
              <a:buFont typeface="+mj-lt"/>
              <a:buAutoNum type="arabicParenR"/>
            </a:pPr>
            <a:r>
              <a:rPr lang="hr-HR" dirty="0"/>
              <a:t>Povezivanje s bazom podataka</a:t>
            </a:r>
          </a:p>
          <a:p>
            <a:pPr marL="914400" lvl="1" indent="-457200">
              <a:buClr>
                <a:schemeClr val="tx1"/>
              </a:buClr>
              <a:buFont typeface="+mj-lt"/>
              <a:buAutoNum type="arabicParenR"/>
            </a:pPr>
            <a:r>
              <a:rPr lang="hr-HR" dirty="0"/>
              <a:t>Treniranje modela</a:t>
            </a:r>
          </a:p>
          <a:p>
            <a:pPr marL="914400" lvl="1" indent="-457200">
              <a:buClr>
                <a:schemeClr val="tx1"/>
              </a:buClr>
              <a:buFont typeface="+mj-lt"/>
              <a:buAutoNum type="arabicParenR"/>
            </a:pPr>
            <a:r>
              <a:rPr lang="hr-HR" dirty="0"/>
              <a:t>Spremanje modela</a:t>
            </a:r>
          </a:p>
          <a:p>
            <a:pPr marL="914400" lvl="1" indent="-457200">
              <a:buClr>
                <a:schemeClr val="tx1"/>
              </a:buClr>
              <a:buFont typeface="+mj-lt"/>
              <a:buAutoNum type="arabicParenR"/>
            </a:pPr>
            <a:r>
              <a:rPr lang="hr-HR" dirty="0"/>
              <a:t>Testiranje modela</a:t>
            </a:r>
          </a:p>
          <a:p>
            <a:pPr marL="914400" lvl="1" indent="-457200">
              <a:buClr>
                <a:schemeClr val="tx1"/>
              </a:buClr>
              <a:buFont typeface="+mj-lt"/>
              <a:buAutoNum type="arabicParenR"/>
            </a:pPr>
            <a:r>
              <a:rPr lang="hr-HR" dirty="0"/>
              <a:t>Konverzija u TFLite format</a:t>
            </a:r>
          </a:p>
        </p:txBody>
      </p:sp>
      <p:pic>
        <p:nvPicPr>
          <p:cNvPr id="22" name="Grafika 21" descr="Fire outline">
            <a:extLst>
              <a:ext uri="{FF2B5EF4-FFF2-40B4-BE49-F238E27FC236}">
                <a16:creationId xmlns:a16="http://schemas.microsoft.com/office/drawing/2014/main" id="{CE9A8F2E-352D-8F67-3C61-C3C6B1017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77600" y="5821363"/>
            <a:ext cx="914400" cy="914400"/>
          </a:xfrm>
          <a:prstGeom prst="rect">
            <a:avLst/>
          </a:prstGeom>
        </p:spPr>
      </p:pic>
      <p:sp>
        <p:nvSpPr>
          <p:cNvPr id="9" name="TekstniOkvir 8">
            <a:extLst>
              <a:ext uri="{FF2B5EF4-FFF2-40B4-BE49-F238E27FC236}">
                <a16:creationId xmlns:a16="http://schemas.microsoft.com/office/drawing/2014/main" id="{80D8B134-C615-EC01-90CD-7CB657D07427}"/>
              </a:ext>
            </a:extLst>
          </p:cNvPr>
          <p:cNvSpPr txBox="1"/>
          <p:nvPr/>
        </p:nvSpPr>
        <p:spPr>
          <a:xfrm>
            <a:off x="11545857" y="599229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r-H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11</a:t>
            </a:r>
          </a:p>
        </p:txBody>
      </p:sp>
      <p:grpSp>
        <p:nvGrpSpPr>
          <p:cNvPr id="4" name="Google Shape;451;p33">
            <a:extLst>
              <a:ext uri="{FF2B5EF4-FFF2-40B4-BE49-F238E27FC236}">
                <a16:creationId xmlns:a16="http://schemas.microsoft.com/office/drawing/2014/main" id="{9E247FD1-8637-F822-9C5C-72EE8D9B3D86}"/>
              </a:ext>
            </a:extLst>
          </p:cNvPr>
          <p:cNvGrpSpPr/>
          <p:nvPr/>
        </p:nvGrpSpPr>
        <p:grpSpPr>
          <a:xfrm>
            <a:off x="6831841" y="3427338"/>
            <a:ext cx="3911415" cy="2454099"/>
            <a:chOff x="1177450" y="241631"/>
            <a:chExt cx="6173152" cy="3616776"/>
          </a:xfrm>
          <a:solidFill>
            <a:schemeClr val="bg1"/>
          </a:solidFill>
        </p:grpSpPr>
        <p:sp>
          <p:nvSpPr>
            <p:cNvPr id="5" name="Google Shape;452;p33">
              <a:extLst>
                <a:ext uri="{FF2B5EF4-FFF2-40B4-BE49-F238E27FC236}">
                  <a16:creationId xmlns:a16="http://schemas.microsoft.com/office/drawing/2014/main" id="{BAFB84C1-6D0A-ED86-4A0A-7A99AB36B049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53;p33">
              <a:extLst>
                <a:ext uri="{FF2B5EF4-FFF2-40B4-BE49-F238E27FC236}">
                  <a16:creationId xmlns:a16="http://schemas.microsoft.com/office/drawing/2014/main" id="{16202A88-A4A1-598D-9C4D-0DFAD524FCF5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54;p33">
              <a:extLst>
                <a:ext uri="{FF2B5EF4-FFF2-40B4-BE49-F238E27FC236}">
                  <a16:creationId xmlns:a16="http://schemas.microsoft.com/office/drawing/2014/main" id="{C2B95622-5243-7C44-9671-C68131C83F2F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455;p33">
              <a:extLst>
                <a:ext uri="{FF2B5EF4-FFF2-40B4-BE49-F238E27FC236}">
                  <a16:creationId xmlns:a16="http://schemas.microsoft.com/office/drawing/2014/main" id="{72A60F96-498F-C334-57B1-140998C209A2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" name="Slika 10" descr="Slika na kojoj se prikazuje tekst, snimka zaslona, softver, Ikona na računalu&#10;&#10;Opis je automatski generiran">
            <a:extLst>
              <a:ext uri="{FF2B5EF4-FFF2-40B4-BE49-F238E27FC236}">
                <a16:creationId xmlns:a16="http://schemas.microsoft.com/office/drawing/2014/main" id="{F612CAF5-2274-EB3D-05C3-20F8EC9E5E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400" y="3513822"/>
            <a:ext cx="3062364" cy="21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685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Rezervirano mjesto sadržaja 11">
            <a:extLst>
              <a:ext uri="{FF2B5EF4-FFF2-40B4-BE49-F238E27FC236}">
                <a16:creationId xmlns:a16="http://schemas.microsoft.com/office/drawing/2014/main" id="{96811EEE-49C7-957F-3067-DBF311158F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grayscl/>
          </a:blip>
          <a:srcRect t="15730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3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hr-HR" b="1" dirty="0">
                <a:solidFill>
                  <a:srgbClr val="FFFFFF"/>
                </a:solidFill>
              </a:rPr>
              <a:t>5 ZAKLJUČAK</a:t>
            </a:r>
            <a:endParaRPr lang="en-US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6A1999A1-2CE0-2F8B-A777-9FE7F37E6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240" y="3774439"/>
            <a:ext cx="10515600" cy="13255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dirty="0">
                <a:solidFill>
                  <a:srgbClr val="FFFFFF"/>
                </a:solidFill>
              </a:rPr>
              <a:t>Kratka retrospektiva</a:t>
            </a:r>
          </a:p>
        </p:txBody>
      </p:sp>
    </p:spTree>
    <p:extLst>
      <p:ext uri="{BB962C8B-B14F-4D97-AF65-F5344CB8AC3E}">
        <p14:creationId xmlns:p14="http://schemas.microsoft.com/office/powerpoint/2010/main" val="214146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 b="1" dirty="0"/>
              <a:t>5 ZAKLJUČAK</a:t>
            </a:r>
            <a:endParaRPr 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2" name="Grafika 21" descr="Fire outline">
            <a:extLst>
              <a:ext uri="{FF2B5EF4-FFF2-40B4-BE49-F238E27FC236}">
                <a16:creationId xmlns:a16="http://schemas.microsoft.com/office/drawing/2014/main" id="{CE9A8F2E-352D-8F67-3C61-C3C6B1017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77600" y="5821363"/>
            <a:ext cx="914400" cy="914400"/>
          </a:xfrm>
          <a:prstGeom prst="rect">
            <a:avLst/>
          </a:prstGeom>
        </p:spPr>
      </p:pic>
      <p:sp>
        <p:nvSpPr>
          <p:cNvPr id="9" name="TekstniOkvir 8">
            <a:extLst>
              <a:ext uri="{FF2B5EF4-FFF2-40B4-BE49-F238E27FC236}">
                <a16:creationId xmlns:a16="http://schemas.microsoft.com/office/drawing/2014/main" id="{80D8B134-C615-EC01-90CD-7CB657D07427}"/>
              </a:ext>
            </a:extLst>
          </p:cNvPr>
          <p:cNvSpPr txBox="1"/>
          <p:nvPr/>
        </p:nvSpPr>
        <p:spPr>
          <a:xfrm>
            <a:off x="11545857" y="599229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r-H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</a:t>
            </a:r>
          </a:p>
        </p:txBody>
      </p:sp>
      <p:sp>
        <p:nvSpPr>
          <p:cNvPr id="10" name="Google Shape;542;p39">
            <a:extLst>
              <a:ext uri="{FF2B5EF4-FFF2-40B4-BE49-F238E27FC236}">
                <a16:creationId xmlns:a16="http://schemas.microsoft.com/office/drawing/2014/main" id="{4791D529-BA2F-2C5F-C3C9-3B841E911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060" y="2732314"/>
            <a:ext cx="11737121" cy="2154237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indent="0">
              <a:buNone/>
            </a:pPr>
            <a:endParaRPr lang="hr-HR" dirty="0"/>
          </a:p>
          <a:p>
            <a:pPr marL="0" indent="0">
              <a:buNone/>
            </a:pPr>
            <a:endParaRPr lang="hr-HR" dirty="0"/>
          </a:p>
          <a:p>
            <a:pPr marL="0" indent="0">
              <a:buNone/>
            </a:pPr>
            <a:endParaRPr lang="hr-HR" dirty="0"/>
          </a:p>
          <a:p>
            <a:pPr marL="0" indent="0">
              <a:buNone/>
            </a:pPr>
            <a:endParaRPr lang="hr-HR" dirty="0"/>
          </a:p>
        </p:txBody>
      </p:sp>
      <p:sp>
        <p:nvSpPr>
          <p:cNvPr id="14" name="Google Shape;543;p39">
            <a:extLst>
              <a:ext uri="{FF2B5EF4-FFF2-40B4-BE49-F238E27FC236}">
                <a16:creationId xmlns:a16="http://schemas.microsoft.com/office/drawing/2014/main" id="{20813F93-2232-F2A9-10BB-7351FE88250A}"/>
              </a:ext>
            </a:extLst>
          </p:cNvPr>
          <p:cNvSpPr/>
          <p:nvPr/>
        </p:nvSpPr>
        <p:spPr>
          <a:xfrm>
            <a:off x="138536" y="2755040"/>
            <a:ext cx="11648218" cy="2154237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" name="Google Shape;544;p39">
            <a:extLst>
              <a:ext uri="{FF2B5EF4-FFF2-40B4-BE49-F238E27FC236}">
                <a16:creationId xmlns:a16="http://schemas.microsoft.com/office/drawing/2014/main" id="{C5C48670-4465-963C-79AA-574ECB3B6B88}"/>
              </a:ext>
            </a:extLst>
          </p:cNvPr>
          <p:cNvGrpSpPr/>
          <p:nvPr/>
        </p:nvGrpSpPr>
        <p:grpSpPr>
          <a:xfrm>
            <a:off x="2528019" y="2055813"/>
            <a:ext cx="473400" cy="473400"/>
            <a:chOff x="1786339" y="1703401"/>
            <a:chExt cx="473400" cy="473400"/>
          </a:xfrm>
        </p:grpSpPr>
        <p:sp>
          <p:nvSpPr>
            <p:cNvPr id="16" name="Google Shape;545;p39">
              <a:extLst>
                <a:ext uri="{FF2B5EF4-FFF2-40B4-BE49-F238E27FC236}">
                  <a16:creationId xmlns:a16="http://schemas.microsoft.com/office/drawing/2014/main" id="{35BB50F8-44BD-BEB5-F624-3744ED93618C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17" name="Google Shape;546;p39">
              <a:extLst>
                <a:ext uri="{FF2B5EF4-FFF2-40B4-BE49-F238E27FC236}">
                  <a16:creationId xmlns:a16="http://schemas.microsoft.com/office/drawing/2014/main" id="{4D46DFA9-0B9D-58A4-D7ED-EC837D79B1D8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1</a:t>
              </a:r>
              <a:endParaRPr sz="6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</p:grp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707DDE4F-4583-C665-A761-FA1DB2F9732D}"/>
              </a:ext>
            </a:extLst>
          </p:cNvPr>
          <p:cNvSpPr txBox="1"/>
          <p:nvPr/>
        </p:nvSpPr>
        <p:spPr>
          <a:xfrm>
            <a:off x="1924459" y="1411612"/>
            <a:ext cx="1997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1200" dirty="0"/>
              <a:t>Upoznavanje s pojmom umjetne inteligencije, strojnog i dubokog učenja</a:t>
            </a:r>
          </a:p>
        </p:txBody>
      </p:sp>
      <p:grpSp>
        <p:nvGrpSpPr>
          <p:cNvPr id="19" name="Google Shape;559;p39">
            <a:extLst>
              <a:ext uri="{FF2B5EF4-FFF2-40B4-BE49-F238E27FC236}">
                <a16:creationId xmlns:a16="http://schemas.microsoft.com/office/drawing/2014/main" id="{DB788C2E-2C31-6E32-BAC4-9885249818A2}"/>
              </a:ext>
            </a:extLst>
          </p:cNvPr>
          <p:cNvGrpSpPr/>
          <p:nvPr/>
        </p:nvGrpSpPr>
        <p:grpSpPr>
          <a:xfrm>
            <a:off x="3840664" y="5135104"/>
            <a:ext cx="473400" cy="473400"/>
            <a:chOff x="2824664" y="3576300"/>
            <a:chExt cx="473400" cy="473400"/>
          </a:xfrm>
        </p:grpSpPr>
        <p:sp>
          <p:nvSpPr>
            <p:cNvPr id="20" name="Google Shape;560;p39">
              <a:extLst>
                <a:ext uri="{FF2B5EF4-FFF2-40B4-BE49-F238E27FC236}">
                  <a16:creationId xmlns:a16="http://schemas.microsoft.com/office/drawing/2014/main" id="{CCD1D1B1-CE24-F997-E4C2-04DC431E46AE}"/>
                </a:ext>
              </a:extLst>
            </p:cNvPr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21" name="Google Shape;561;p39">
              <a:extLst>
                <a:ext uri="{FF2B5EF4-FFF2-40B4-BE49-F238E27FC236}">
                  <a16:creationId xmlns:a16="http://schemas.microsoft.com/office/drawing/2014/main" id="{756252C6-28B8-BA3D-B8FF-2EE8CFF5FDDC}"/>
                </a:ext>
              </a:extLst>
            </p:cNvPr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2</a:t>
              </a:r>
              <a:endParaRPr sz="600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</p:grp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83D42105-F94C-6AB5-537E-5A77B1D145D8}"/>
              </a:ext>
            </a:extLst>
          </p:cNvPr>
          <p:cNvSpPr txBox="1"/>
          <p:nvPr/>
        </p:nvSpPr>
        <p:spPr>
          <a:xfrm>
            <a:off x="2820037" y="5606374"/>
            <a:ext cx="2315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1200" dirty="0"/>
              <a:t>Upoznavanje s arhitekturom i načinom rada neuronskih mreža</a:t>
            </a:r>
          </a:p>
        </p:txBody>
      </p:sp>
      <p:grpSp>
        <p:nvGrpSpPr>
          <p:cNvPr id="24" name="Google Shape;547;p39">
            <a:extLst>
              <a:ext uri="{FF2B5EF4-FFF2-40B4-BE49-F238E27FC236}">
                <a16:creationId xmlns:a16="http://schemas.microsoft.com/office/drawing/2014/main" id="{3B048588-1342-8486-F41F-5B2BDD56E057}"/>
              </a:ext>
            </a:extLst>
          </p:cNvPr>
          <p:cNvGrpSpPr/>
          <p:nvPr/>
        </p:nvGrpSpPr>
        <p:grpSpPr>
          <a:xfrm>
            <a:off x="5135214" y="2116311"/>
            <a:ext cx="473400" cy="473400"/>
            <a:chOff x="3814414" y="1703401"/>
            <a:chExt cx="473400" cy="473400"/>
          </a:xfrm>
        </p:grpSpPr>
        <p:sp>
          <p:nvSpPr>
            <p:cNvPr id="25" name="Google Shape;548;p39">
              <a:extLst>
                <a:ext uri="{FF2B5EF4-FFF2-40B4-BE49-F238E27FC236}">
                  <a16:creationId xmlns:a16="http://schemas.microsoft.com/office/drawing/2014/main" id="{94163E3C-DCED-C568-8055-766F29BFA88B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27" name="Google Shape;549;p39">
              <a:extLst>
                <a:ext uri="{FF2B5EF4-FFF2-40B4-BE49-F238E27FC236}">
                  <a16:creationId xmlns:a16="http://schemas.microsoft.com/office/drawing/2014/main" id="{6123B58F-F7C0-0023-06E6-9975E814D1DC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3</a:t>
              </a:r>
              <a:endParaRPr sz="6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</p:grpSp>
      <p:sp>
        <p:nvSpPr>
          <p:cNvPr id="29" name="TekstniOkvir 28">
            <a:extLst>
              <a:ext uri="{FF2B5EF4-FFF2-40B4-BE49-F238E27FC236}">
                <a16:creationId xmlns:a16="http://schemas.microsoft.com/office/drawing/2014/main" id="{3A1E2786-95FF-E9FE-3E1C-F6875EF82364}"/>
              </a:ext>
            </a:extLst>
          </p:cNvPr>
          <p:cNvSpPr txBox="1"/>
          <p:nvPr/>
        </p:nvSpPr>
        <p:spPr>
          <a:xfrm>
            <a:off x="4759960" y="1279927"/>
            <a:ext cx="1608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1200" dirty="0"/>
              <a:t>Upoznavanje s programskim jezikom Python-om i njegovom sintaksom</a:t>
            </a:r>
          </a:p>
        </p:txBody>
      </p:sp>
      <p:grpSp>
        <p:nvGrpSpPr>
          <p:cNvPr id="31" name="Google Shape;556;p39">
            <a:extLst>
              <a:ext uri="{FF2B5EF4-FFF2-40B4-BE49-F238E27FC236}">
                <a16:creationId xmlns:a16="http://schemas.microsoft.com/office/drawing/2014/main" id="{86A779F0-0419-D764-77C6-2B1F17E2327F}"/>
              </a:ext>
            </a:extLst>
          </p:cNvPr>
          <p:cNvGrpSpPr/>
          <p:nvPr/>
        </p:nvGrpSpPr>
        <p:grpSpPr>
          <a:xfrm>
            <a:off x="6415893" y="5128620"/>
            <a:ext cx="473400" cy="473400"/>
            <a:chOff x="4852739" y="3576300"/>
            <a:chExt cx="473400" cy="473400"/>
          </a:xfrm>
        </p:grpSpPr>
        <p:sp>
          <p:nvSpPr>
            <p:cNvPr id="32" name="Google Shape;557;p39">
              <a:extLst>
                <a:ext uri="{FF2B5EF4-FFF2-40B4-BE49-F238E27FC236}">
                  <a16:creationId xmlns:a16="http://schemas.microsoft.com/office/drawing/2014/main" id="{963041B5-EA7D-EF21-E1BF-E74FE70FFD78}"/>
                </a:ext>
              </a:extLst>
            </p:cNvPr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33" name="Google Shape;558;p39">
              <a:extLst>
                <a:ext uri="{FF2B5EF4-FFF2-40B4-BE49-F238E27FC236}">
                  <a16:creationId xmlns:a16="http://schemas.microsoft.com/office/drawing/2014/main" id="{7C1E654D-C9F9-E51E-6D60-654CF10E4731}"/>
                </a:ext>
              </a:extLst>
            </p:cNvPr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4</a:t>
              </a:r>
              <a:endParaRPr sz="6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</p:grpSp>
      <p:sp>
        <p:nvSpPr>
          <p:cNvPr id="34" name="TekstniOkvir 33">
            <a:extLst>
              <a:ext uri="{FF2B5EF4-FFF2-40B4-BE49-F238E27FC236}">
                <a16:creationId xmlns:a16="http://schemas.microsoft.com/office/drawing/2014/main" id="{D37ED471-CB76-95B2-4F2A-0F1FBA44FC67}"/>
              </a:ext>
            </a:extLst>
          </p:cNvPr>
          <p:cNvSpPr txBox="1"/>
          <p:nvPr/>
        </p:nvSpPr>
        <p:spPr>
          <a:xfrm>
            <a:off x="5989621" y="5624746"/>
            <a:ext cx="1595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1200" dirty="0"/>
              <a:t>Implementacija sustava na temelju stečenog znanja</a:t>
            </a:r>
          </a:p>
        </p:txBody>
      </p:sp>
      <p:grpSp>
        <p:nvGrpSpPr>
          <p:cNvPr id="35" name="Google Shape;550;p39">
            <a:extLst>
              <a:ext uri="{FF2B5EF4-FFF2-40B4-BE49-F238E27FC236}">
                <a16:creationId xmlns:a16="http://schemas.microsoft.com/office/drawing/2014/main" id="{D0DA97AE-40A5-3A6E-7465-5B83875E550C}"/>
              </a:ext>
            </a:extLst>
          </p:cNvPr>
          <p:cNvGrpSpPr/>
          <p:nvPr/>
        </p:nvGrpSpPr>
        <p:grpSpPr>
          <a:xfrm>
            <a:off x="7792586" y="2075378"/>
            <a:ext cx="473400" cy="473400"/>
            <a:chOff x="5842489" y="1703401"/>
            <a:chExt cx="473400" cy="473400"/>
          </a:xfrm>
        </p:grpSpPr>
        <p:sp>
          <p:nvSpPr>
            <p:cNvPr id="36" name="Google Shape;551;p39">
              <a:extLst>
                <a:ext uri="{FF2B5EF4-FFF2-40B4-BE49-F238E27FC236}">
                  <a16:creationId xmlns:a16="http://schemas.microsoft.com/office/drawing/2014/main" id="{717C3B55-A773-2ACC-6399-B48C30F44A20}"/>
                </a:ext>
              </a:extLst>
            </p:cNvPr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37" name="Google Shape;552;p39">
              <a:extLst>
                <a:ext uri="{FF2B5EF4-FFF2-40B4-BE49-F238E27FC236}">
                  <a16:creationId xmlns:a16="http://schemas.microsoft.com/office/drawing/2014/main" id="{FE2E2F5B-805E-DA26-493B-DBD1F469FD18}"/>
                </a:ext>
              </a:extLst>
            </p:cNvPr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5</a:t>
              </a:r>
              <a:endParaRPr sz="6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</p:grpSp>
      <p:sp>
        <p:nvSpPr>
          <p:cNvPr id="38" name="TekstniOkvir 37">
            <a:extLst>
              <a:ext uri="{FF2B5EF4-FFF2-40B4-BE49-F238E27FC236}">
                <a16:creationId xmlns:a16="http://schemas.microsoft.com/office/drawing/2014/main" id="{261E2E70-F6C1-62E2-B312-E375DB8738B0}"/>
              </a:ext>
            </a:extLst>
          </p:cNvPr>
          <p:cNvSpPr txBox="1"/>
          <p:nvPr/>
        </p:nvSpPr>
        <p:spPr>
          <a:xfrm>
            <a:off x="7278207" y="1039970"/>
            <a:ext cx="19755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1200" dirty="0"/>
              <a:t>Korištenjem odgovarajućih alata i tehnika, kao što su TensorFlow i Keras, moguće znatno olakšati razvoj i treniranje modela</a:t>
            </a:r>
          </a:p>
        </p:txBody>
      </p:sp>
      <p:grpSp>
        <p:nvGrpSpPr>
          <p:cNvPr id="39" name="Google Shape;553;p39">
            <a:extLst>
              <a:ext uri="{FF2B5EF4-FFF2-40B4-BE49-F238E27FC236}">
                <a16:creationId xmlns:a16="http://schemas.microsoft.com/office/drawing/2014/main" id="{B93493DE-11F4-66C6-3653-5642C9CCB824}"/>
              </a:ext>
            </a:extLst>
          </p:cNvPr>
          <p:cNvGrpSpPr/>
          <p:nvPr/>
        </p:nvGrpSpPr>
        <p:grpSpPr>
          <a:xfrm>
            <a:off x="9017064" y="5189074"/>
            <a:ext cx="473400" cy="473400"/>
            <a:chOff x="6880814" y="3576300"/>
            <a:chExt cx="473400" cy="473400"/>
          </a:xfrm>
        </p:grpSpPr>
        <p:sp>
          <p:nvSpPr>
            <p:cNvPr id="40" name="Google Shape;554;p39">
              <a:extLst>
                <a:ext uri="{FF2B5EF4-FFF2-40B4-BE49-F238E27FC236}">
                  <a16:creationId xmlns:a16="http://schemas.microsoft.com/office/drawing/2014/main" id="{B503BA70-B37D-2A19-88ED-4CE2E75A18B3}"/>
                </a:ext>
              </a:extLst>
            </p:cNvPr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  <p:sp>
          <p:nvSpPr>
            <p:cNvPr id="41" name="Google Shape;555;p39">
              <a:extLst>
                <a:ext uri="{FF2B5EF4-FFF2-40B4-BE49-F238E27FC236}">
                  <a16:creationId xmlns:a16="http://schemas.microsoft.com/office/drawing/2014/main" id="{6FCDEBD5-6F2B-D04C-2F3C-2F20B7623DCD}"/>
                </a:ext>
              </a:extLst>
            </p:cNvPr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1"/>
                  </a:solidFill>
                  <a:latin typeface="Inria Sans"/>
                  <a:ea typeface="Inria Sans"/>
                  <a:cs typeface="Inria Sans"/>
                  <a:sym typeface="Inria Sans"/>
                </a:rPr>
                <a:t>6</a:t>
              </a:r>
              <a:endParaRPr sz="600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endParaRPr>
            </a:p>
          </p:txBody>
        </p:sp>
      </p:grpSp>
      <p:sp>
        <p:nvSpPr>
          <p:cNvPr id="42" name="TekstniOkvir 41">
            <a:extLst>
              <a:ext uri="{FF2B5EF4-FFF2-40B4-BE49-F238E27FC236}">
                <a16:creationId xmlns:a16="http://schemas.microsoft.com/office/drawing/2014/main" id="{800692F8-90CB-D4AD-B6FE-EE620D3BE772}"/>
              </a:ext>
            </a:extLst>
          </p:cNvPr>
          <p:cNvSpPr txBox="1"/>
          <p:nvPr/>
        </p:nvSpPr>
        <p:spPr>
          <a:xfrm>
            <a:off x="7752450" y="5624745"/>
            <a:ext cx="3077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1200" dirty="0">
                <a:latin typeface="Times New Roman" panose="02020603050405020304" pitchFamily="18" charset="0"/>
                <a:ea typeface="Calibri" panose="020F0502020204030204" pitchFamily="34" charset="0"/>
              </a:rPr>
              <a:t>R</a:t>
            </a:r>
            <a:r>
              <a:rPr lang="hr-HR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azvoj i primjena AI s pažnjom prema etičkim normama i zakonima kako bi se osigurala korist za sve, bez diskriminacije ili štetnih posljedica</a:t>
            </a:r>
            <a:endParaRPr lang="hr-HR" sz="1000" dirty="0"/>
          </a:p>
        </p:txBody>
      </p:sp>
    </p:spTree>
    <p:extLst>
      <p:ext uri="{BB962C8B-B14F-4D97-AF65-F5344CB8AC3E}">
        <p14:creationId xmlns:p14="http://schemas.microsoft.com/office/powerpoint/2010/main" val="2767857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6455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b="1" dirty="0"/>
              <a:t>HVALA VAM NA PAŽNI</a:t>
            </a:r>
            <a:endParaRPr 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AED16359-DAE7-9BE3-B059-120D29B7B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6881" y="3945075"/>
            <a:ext cx="9425473" cy="202932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Clr>
                <a:schemeClr val="tx1"/>
              </a:buClr>
              <a:buNone/>
            </a:pPr>
            <a:r>
              <a:rPr lang="it-IT" dirty="0"/>
              <a:t>AKO IMATE BILO KAKVIH PITANJA SLOBODNO IH POSTAVITE, RADO ĆEMO IH RASPRAVITI…</a:t>
            </a:r>
          </a:p>
          <a:p>
            <a:pPr marL="0" indent="0">
              <a:buClr>
                <a:schemeClr val="tx1"/>
              </a:buClr>
              <a:buNone/>
            </a:pPr>
            <a:endParaRPr lang="hr-HR" dirty="0"/>
          </a:p>
        </p:txBody>
      </p:sp>
      <p:pic>
        <p:nvPicPr>
          <p:cNvPr id="5" name="Grafika 4" descr="Race Flag with solid fill">
            <a:extLst>
              <a:ext uri="{FF2B5EF4-FFF2-40B4-BE49-F238E27FC236}">
                <a16:creationId xmlns:a16="http://schemas.microsoft.com/office/drawing/2014/main" id="{B88DFC5B-74F3-AEAA-15DA-60548E5742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43550" y="185015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137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SADRŽAJ</a:t>
            </a:r>
            <a:endParaRPr 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AED16359-DAE7-9BE3-B059-120D29B7B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0833"/>
            <a:ext cx="1895475" cy="416613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01</a:t>
            </a:r>
          </a:p>
          <a:p>
            <a:pPr marL="0" indent="0">
              <a:buNone/>
            </a:pPr>
            <a:r>
              <a:rPr lang="en-US" sz="2000" dirty="0"/>
              <a:t>UMJETNA INTELIGENCIJA</a:t>
            </a:r>
          </a:p>
        </p:txBody>
      </p:sp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AF736F7C-4A02-414C-A49F-6F32C29980C3}"/>
              </a:ext>
            </a:extLst>
          </p:cNvPr>
          <p:cNvSpPr txBox="1">
            <a:spLocks/>
          </p:cNvSpPr>
          <p:nvPr/>
        </p:nvSpPr>
        <p:spPr>
          <a:xfrm>
            <a:off x="4911326" y="2010833"/>
            <a:ext cx="1895475" cy="4166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0</a:t>
            </a:r>
            <a:r>
              <a:rPr lang="hr-HR" sz="2000" dirty="0"/>
              <a:t>3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PYTHON</a:t>
            </a:r>
          </a:p>
        </p:txBody>
      </p:sp>
      <p:sp>
        <p:nvSpPr>
          <p:cNvPr id="5" name="Rezervirano mjesto sadržaja 2">
            <a:extLst>
              <a:ext uri="{FF2B5EF4-FFF2-40B4-BE49-F238E27FC236}">
                <a16:creationId xmlns:a16="http://schemas.microsoft.com/office/drawing/2014/main" id="{030FAFD9-6831-BD1A-41EF-3FAFFA4D2DA5}"/>
              </a:ext>
            </a:extLst>
          </p:cNvPr>
          <p:cNvSpPr txBox="1">
            <a:spLocks/>
          </p:cNvSpPr>
          <p:nvPr/>
        </p:nvSpPr>
        <p:spPr>
          <a:xfrm>
            <a:off x="6948180" y="2010833"/>
            <a:ext cx="1895475" cy="4166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0</a:t>
            </a:r>
            <a:r>
              <a:rPr lang="hr-HR" sz="2000" dirty="0"/>
              <a:t>4</a:t>
            </a:r>
            <a:endParaRPr lang="en-US" sz="2000" dirty="0"/>
          </a:p>
          <a:p>
            <a:pPr marL="0" indent="0">
              <a:buNone/>
            </a:pPr>
            <a:r>
              <a:rPr lang="hr-HR" sz="2000" dirty="0"/>
              <a:t>IZRADA SUSTAVA</a:t>
            </a:r>
            <a:endParaRPr lang="en-US" sz="2000" dirty="0"/>
          </a:p>
        </p:txBody>
      </p:sp>
      <p:sp>
        <p:nvSpPr>
          <p:cNvPr id="6" name="Rezervirano mjesto sadržaja 2">
            <a:extLst>
              <a:ext uri="{FF2B5EF4-FFF2-40B4-BE49-F238E27FC236}">
                <a16:creationId xmlns:a16="http://schemas.microsoft.com/office/drawing/2014/main" id="{5E1FFB0D-B3B9-D522-E5DD-057193E490A2}"/>
              </a:ext>
            </a:extLst>
          </p:cNvPr>
          <p:cNvSpPr txBox="1">
            <a:spLocks/>
          </p:cNvSpPr>
          <p:nvPr/>
        </p:nvSpPr>
        <p:spPr>
          <a:xfrm>
            <a:off x="8973936" y="2010833"/>
            <a:ext cx="1895475" cy="4166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0</a:t>
            </a:r>
            <a:r>
              <a:rPr lang="hr-HR" sz="2000" dirty="0"/>
              <a:t>5</a:t>
            </a:r>
            <a:endParaRPr lang="en-US" sz="2000" dirty="0"/>
          </a:p>
          <a:p>
            <a:pPr marL="0" indent="0">
              <a:buNone/>
            </a:pPr>
            <a:r>
              <a:rPr lang="hr-HR" sz="2000" dirty="0"/>
              <a:t>ZAKLJUČAK</a:t>
            </a:r>
            <a:endParaRPr lang="en-US" sz="2000" dirty="0"/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80D8B134-C615-EC01-90CD-7CB657D07427}"/>
              </a:ext>
            </a:extLst>
          </p:cNvPr>
          <p:cNvSpPr txBox="1"/>
          <p:nvPr/>
        </p:nvSpPr>
        <p:spPr>
          <a:xfrm>
            <a:off x="11545857" y="599229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2</a:t>
            </a:r>
          </a:p>
        </p:txBody>
      </p:sp>
      <p:pic>
        <p:nvPicPr>
          <p:cNvPr id="22" name="Grafika 21" descr="Fire outline">
            <a:extLst>
              <a:ext uri="{FF2B5EF4-FFF2-40B4-BE49-F238E27FC236}">
                <a16:creationId xmlns:a16="http://schemas.microsoft.com/office/drawing/2014/main" id="{CE9A8F2E-352D-8F67-3C61-C3C6B1017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62049" y="5836298"/>
            <a:ext cx="914400" cy="914400"/>
          </a:xfrm>
          <a:prstGeom prst="rect">
            <a:avLst/>
          </a:prstGeom>
        </p:spPr>
      </p:pic>
      <p:sp>
        <p:nvSpPr>
          <p:cNvPr id="23" name="Rezervirano mjesto sadržaja 2">
            <a:extLst>
              <a:ext uri="{FF2B5EF4-FFF2-40B4-BE49-F238E27FC236}">
                <a16:creationId xmlns:a16="http://schemas.microsoft.com/office/drawing/2014/main" id="{B894B34D-E4E7-C297-FCF3-FE63C9D58557}"/>
              </a:ext>
            </a:extLst>
          </p:cNvPr>
          <p:cNvSpPr txBox="1">
            <a:spLocks/>
          </p:cNvSpPr>
          <p:nvPr/>
        </p:nvSpPr>
        <p:spPr>
          <a:xfrm>
            <a:off x="2874472" y="2010833"/>
            <a:ext cx="1895475" cy="4166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02</a:t>
            </a:r>
          </a:p>
          <a:p>
            <a:pPr marL="0" indent="0">
              <a:buNone/>
            </a:pPr>
            <a:r>
              <a:rPr lang="hr-HR" sz="2000" dirty="0"/>
              <a:t>NEURONSKE MREŽE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652864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Slika 16" descr="Slika na kojoj se prikazuje igračka, automatizacija, robot&#10;&#10;Opis je automatski generiran">
            <a:extLst>
              <a:ext uri="{FF2B5EF4-FFF2-40B4-BE49-F238E27FC236}">
                <a16:creationId xmlns:a16="http://schemas.microsoft.com/office/drawing/2014/main" id="{C7B9763F-6D15-3699-7AA9-539B2A9CEA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34" b="2037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2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1 UMJETNA INTELIGENCIJA</a:t>
            </a:r>
          </a:p>
        </p:txBody>
      </p:sp>
      <p:sp>
        <p:nvSpPr>
          <p:cNvPr id="15" name="Rezervirano mjesto sadržaja 14">
            <a:extLst>
              <a:ext uri="{FF2B5EF4-FFF2-40B4-BE49-F238E27FC236}">
                <a16:creationId xmlns:a16="http://schemas.microsoft.com/office/drawing/2014/main" id="{D0E4CAB0-E09D-7CA7-9D5A-E6C37B41F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59404"/>
            <a:ext cx="105156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hr-HR" sz="2000" dirty="0">
                <a:solidFill>
                  <a:srgbClr val="FFFFFF"/>
                </a:solidFill>
              </a:rPr>
              <a:t>Grana računalne znanosti koja se bavi stvaranjem računalnih sustava koji mogu obavljati zadatke koji obično zahtijevaju ljudsku inteligenciju</a:t>
            </a:r>
          </a:p>
          <a:p>
            <a:pPr marL="0" indent="0" algn="ctr">
              <a:buNone/>
            </a:pPr>
            <a:endParaRPr lang="hr-HR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510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 UMJETNA INTELIGENCIJA</a:t>
            </a:r>
            <a:endParaRPr 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AED16359-DAE7-9BE3-B059-120D29B7B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0833"/>
            <a:ext cx="9425473" cy="416613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1"/>
              </a:buClr>
            </a:pPr>
            <a:r>
              <a:rPr lang="hr-HR" dirty="0"/>
              <a:t>Radionica</a:t>
            </a:r>
            <a:r>
              <a:rPr lang="en-US" dirty="0"/>
              <a:t> </a:t>
            </a:r>
            <a:r>
              <a:rPr lang="hr-HR" dirty="0"/>
              <a:t>na</a:t>
            </a:r>
            <a:r>
              <a:rPr lang="en-US" dirty="0"/>
              <a:t> Dartmouth Collegeu</a:t>
            </a:r>
            <a:r>
              <a:rPr lang="hr-HR" dirty="0"/>
              <a:t> 1956. godine</a:t>
            </a:r>
            <a:endParaRPr lang="en-US" dirty="0"/>
          </a:p>
          <a:p>
            <a:pPr>
              <a:buClr>
                <a:schemeClr val="tx1"/>
              </a:buClr>
            </a:pPr>
            <a:r>
              <a:rPr lang="hr-HR" dirty="0"/>
              <a:t>Strojno učenje</a:t>
            </a:r>
          </a:p>
          <a:p>
            <a:pPr lvl="1"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hr-HR" dirty="0"/>
              <a:t>Duboko učenje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80D8B134-C615-EC01-90CD-7CB657D07427}"/>
              </a:ext>
            </a:extLst>
          </p:cNvPr>
          <p:cNvSpPr txBox="1"/>
          <p:nvPr/>
        </p:nvSpPr>
        <p:spPr>
          <a:xfrm>
            <a:off x="11545857" y="599229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 dirty="0">
                <a:solidFill>
                  <a:prstClr val="white"/>
                </a:solidFill>
                <a:latin typeface="Calibri" panose="020F0502020204030204"/>
              </a:rPr>
              <a:t>4</a:t>
            </a:r>
            <a:endParaRPr kumimoji="0" lang="hr-H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Grafika 21" descr="Fire outline">
            <a:extLst>
              <a:ext uri="{FF2B5EF4-FFF2-40B4-BE49-F238E27FC236}">
                <a16:creationId xmlns:a16="http://schemas.microsoft.com/office/drawing/2014/main" id="{CE9A8F2E-352D-8F67-3C61-C3C6B1017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39500" y="582190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495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AED16359-DAE7-9BE3-B059-120D29B7B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0833"/>
            <a:ext cx="9425473" cy="416613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Clr>
                <a:schemeClr val="tx1"/>
              </a:buClr>
              <a:buNone/>
            </a:pPr>
            <a:r>
              <a:rPr lang="hr-HR" sz="3200" dirty="0"/>
              <a:t>Najveća opasnost od umjetne inteligencije nije da će postati svjesna i preuzeti kontrolu nad svijetom, već da će postati dovoljno dobra u onome što radi da će ljudi prepustiti odgovornosti bez pitanja. </a:t>
            </a:r>
            <a:endParaRPr lang="en-US" sz="3200" dirty="0"/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80D8B134-C615-EC01-90CD-7CB657D07427}"/>
              </a:ext>
            </a:extLst>
          </p:cNvPr>
          <p:cNvSpPr txBox="1"/>
          <p:nvPr/>
        </p:nvSpPr>
        <p:spPr>
          <a:xfrm>
            <a:off x="11545857" y="599229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 dirty="0">
                <a:solidFill>
                  <a:prstClr val="white"/>
                </a:solidFill>
                <a:latin typeface="Calibri" panose="020F0502020204030204"/>
              </a:rPr>
              <a:t>5</a:t>
            </a:r>
            <a:endParaRPr kumimoji="0" lang="hr-H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Grafika 21" descr="Fire outline">
            <a:extLst>
              <a:ext uri="{FF2B5EF4-FFF2-40B4-BE49-F238E27FC236}">
                <a16:creationId xmlns:a16="http://schemas.microsoft.com/office/drawing/2014/main" id="{CE9A8F2E-352D-8F67-3C61-C3C6B1017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39500" y="5822400"/>
            <a:ext cx="914400" cy="914400"/>
          </a:xfrm>
          <a:prstGeom prst="rect">
            <a:avLst/>
          </a:prstGeom>
        </p:spPr>
      </p:pic>
      <p:pic>
        <p:nvPicPr>
          <p:cNvPr id="5" name="Grafika 4" descr="Open quotation mark outline">
            <a:extLst>
              <a:ext uri="{FF2B5EF4-FFF2-40B4-BE49-F238E27FC236}">
                <a16:creationId xmlns:a16="http://schemas.microsoft.com/office/drawing/2014/main" id="{B5EE4190-7E14-4DF0-3245-1997AD4A3A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81600" y="41539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808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Rezervirano mjesto sadržaja 6" descr="Slika na kojoj se prikazuje šarenilo, snimka zaslona, voda, kap&#10;&#10;Opis je automatski generiran">
            <a:extLst>
              <a:ext uri="{FF2B5EF4-FFF2-40B4-BE49-F238E27FC236}">
                <a16:creationId xmlns:a16="http://schemas.microsoft.com/office/drawing/2014/main" id="{47C5947A-9AB7-02B3-47A3-7895B12B53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3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8" b="491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33331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b="1" dirty="0">
                <a:solidFill>
                  <a:srgbClr val="FFFFFF"/>
                </a:solidFill>
              </a:rPr>
              <a:t>2 NEURONSKE MREŽE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80D8B134-C615-EC01-90CD-7CB657D07427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 lvl="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endParaRPr kumimoji="0" lang="en-US" b="0" i="0" u="none" strike="noStrike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8" name="TekstniOkvir 7">
            <a:extLst>
              <a:ext uri="{FF2B5EF4-FFF2-40B4-BE49-F238E27FC236}">
                <a16:creationId xmlns:a16="http://schemas.microsoft.com/office/drawing/2014/main" id="{F54CBB02-CF1D-63EA-DFFF-B12CF8654A69}"/>
              </a:ext>
            </a:extLst>
          </p:cNvPr>
          <p:cNvSpPr txBox="1"/>
          <p:nvPr/>
        </p:nvSpPr>
        <p:spPr>
          <a:xfrm>
            <a:off x="1866122" y="4001294"/>
            <a:ext cx="91582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sz="2000" dirty="0"/>
              <a:t>Omogućuju računalima da oponašaju način na koji ljudski mozak obrađuje informacije</a:t>
            </a:r>
          </a:p>
        </p:txBody>
      </p:sp>
    </p:spTree>
    <p:extLst>
      <p:ext uri="{BB962C8B-B14F-4D97-AF65-F5344CB8AC3E}">
        <p14:creationId xmlns:p14="http://schemas.microsoft.com/office/powerpoint/2010/main" val="4775939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 b="1" dirty="0"/>
              <a:t>2 NEURNSKE MREŽE</a:t>
            </a:r>
            <a:endParaRPr 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AED16359-DAE7-9BE3-B059-120D29B7B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0833"/>
            <a:ext cx="9425473" cy="416613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1"/>
              </a:buClr>
            </a:pPr>
            <a:r>
              <a:rPr lang="hr-HR" dirty="0"/>
              <a:t>Američki psiholog Frank Rosenblatt 1958. godine predlaže model perceptrona </a:t>
            </a:r>
          </a:p>
          <a:p>
            <a:pPr>
              <a:buClr>
                <a:schemeClr val="tx1"/>
              </a:buClr>
            </a:pPr>
            <a:r>
              <a:rPr lang="hr-HR" dirty="0"/>
              <a:t>Konvolucijske neuronske mreže</a:t>
            </a:r>
          </a:p>
          <a:p>
            <a:pPr lvl="1"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hr-HR" dirty="0"/>
              <a:t>Konvolucijski sloj</a:t>
            </a:r>
          </a:p>
          <a:p>
            <a:pPr lvl="1"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hr-HR" dirty="0"/>
              <a:t>Sloj sažimanja</a:t>
            </a:r>
          </a:p>
          <a:p>
            <a:pPr lvl="1"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hr-HR" dirty="0"/>
              <a:t>Potpuno povezani sloj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80D8B134-C615-EC01-90CD-7CB657D07427}"/>
              </a:ext>
            </a:extLst>
          </p:cNvPr>
          <p:cNvSpPr txBox="1"/>
          <p:nvPr/>
        </p:nvSpPr>
        <p:spPr>
          <a:xfrm>
            <a:off x="11545857" y="599229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r-H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</a:t>
            </a:r>
          </a:p>
        </p:txBody>
      </p:sp>
      <p:pic>
        <p:nvPicPr>
          <p:cNvPr id="22" name="Grafika 21" descr="Fire outline">
            <a:extLst>
              <a:ext uri="{FF2B5EF4-FFF2-40B4-BE49-F238E27FC236}">
                <a16:creationId xmlns:a16="http://schemas.microsoft.com/office/drawing/2014/main" id="{CE9A8F2E-352D-8F67-3C61-C3C6B1017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39500" y="578507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5395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Rezervirano mjesto sadržaja 4" descr="Slika na kojoj se prikazuje tekst, rukopis, grafika, crtež&#10;&#10;Opis je automatski generiran">
            <a:extLst>
              <a:ext uri="{FF2B5EF4-FFF2-40B4-BE49-F238E27FC236}">
                <a16:creationId xmlns:a16="http://schemas.microsoft.com/office/drawing/2014/main" id="{2704E6F1-719E-515C-3574-8D4062AF92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0" y="2400480"/>
            <a:ext cx="9792471" cy="2057037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hr-HR" b="1" dirty="0">
                <a:solidFill>
                  <a:srgbClr val="FFFFFF"/>
                </a:solidFill>
              </a:rPr>
              <a:t>3 PYTHON</a:t>
            </a:r>
            <a:endParaRPr lang="en-US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01DA578A-0C4E-EB35-B196-3D17794A1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3141" y="3750661"/>
            <a:ext cx="9792471" cy="4712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2000" dirty="0">
                <a:solidFill>
                  <a:srgbClr val="FFFFFF"/>
                </a:solidFill>
              </a:rPr>
              <a:t>Interpreterski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hr-HR" sz="2000" dirty="0">
                <a:solidFill>
                  <a:srgbClr val="FFFFFF"/>
                </a:solidFill>
              </a:rPr>
              <a:t>objektno-orijentirani, programski jezik visoke razine</a:t>
            </a:r>
          </a:p>
        </p:txBody>
      </p:sp>
    </p:spTree>
    <p:extLst>
      <p:ext uri="{BB962C8B-B14F-4D97-AF65-F5344CB8AC3E}">
        <p14:creationId xmlns:p14="http://schemas.microsoft.com/office/powerpoint/2010/main" val="3209763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7EA29174-E826-F1F9-6403-72062F6D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 b="1" dirty="0"/>
              <a:t>3 PYTHON</a:t>
            </a:r>
            <a:endParaRPr 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AED16359-DAE7-9BE3-B059-120D29B7B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0833"/>
            <a:ext cx="9425473" cy="416613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tx1"/>
              </a:buClr>
            </a:pPr>
            <a:r>
              <a:rPr lang="hr-HR" dirty="0"/>
              <a:t>N</a:t>
            </a:r>
            <a:r>
              <a:rPr lang="pt-BR" dirty="0"/>
              <a:t>izozemski programer Guido van Rossum</a:t>
            </a:r>
            <a:endParaRPr lang="hr-HR" dirty="0"/>
          </a:p>
          <a:p>
            <a:pPr>
              <a:buClr>
                <a:schemeClr val="tx1"/>
              </a:buClr>
            </a:pPr>
            <a:r>
              <a:rPr lang="hr-HR" dirty="0"/>
              <a:t>čitljiv, jednostavna sintaksa i bogat ekosustavom biblioteka i alata</a:t>
            </a:r>
          </a:p>
          <a:p>
            <a:pPr>
              <a:buClr>
                <a:schemeClr val="tx1"/>
              </a:buClr>
            </a:pPr>
            <a:endParaRPr lang="hr-HR" dirty="0"/>
          </a:p>
          <a:p>
            <a:pPr>
              <a:buClr>
                <a:schemeClr val="tx1"/>
              </a:buClr>
            </a:pPr>
            <a:r>
              <a:rPr lang="hr-HR" dirty="0"/>
              <a:t>Biblioteka TensorFlow</a:t>
            </a:r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80D8B134-C615-EC01-90CD-7CB657D07427}"/>
              </a:ext>
            </a:extLst>
          </p:cNvPr>
          <p:cNvSpPr txBox="1"/>
          <p:nvPr/>
        </p:nvSpPr>
        <p:spPr>
          <a:xfrm>
            <a:off x="11545857" y="599229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r-H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</a:t>
            </a:r>
          </a:p>
        </p:txBody>
      </p:sp>
      <p:pic>
        <p:nvPicPr>
          <p:cNvPr id="22" name="Grafika 21" descr="Fire outline">
            <a:extLst>
              <a:ext uri="{FF2B5EF4-FFF2-40B4-BE49-F238E27FC236}">
                <a16:creationId xmlns:a16="http://schemas.microsoft.com/office/drawing/2014/main" id="{CE9A8F2E-352D-8F67-3C61-C3C6B1017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39500" y="582935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039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337</Words>
  <Application>Microsoft Office PowerPoint</Application>
  <PresentationFormat>Široki zaslon</PresentationFormat>
  <Paragraphs>75</Paragraphs>
  <Slides>14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6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Inria Sans</vt:lpstr>
      <vt:lpstr>Times New Roman</vt:lpstr>
      <vt:lpstr>Tema sustava Office</vt:lpstr>
      <vt:lpstr>SUSTAV ZA AUTOMATSKU DETEKCIJU DIMA NA SLIKAMA PRIRODNOG KRAJOLIKA</vt:lpstr>
      <vt:lpstr>SADRŽAJ</vt:lpstr>
      <vt:lpstr>1 UMJETNA INTELIGENCIJA</vt:lpstr>
      <vt:lpstr>1 UMJETNA INTELIGENCIJA</vt:lpstr>
      <vt:lpstr>PowerPoint prezentacija</vt:lpstr>
      <vt:lpstr>2 NEURONSKE MREŽE</vt:lpstr>
      <vt:lpstr>2 NEURNSKE MREŽE</vt:lpstr>
      <vt:lpstr>3 PYTHON</vt:lpstr>
      <vt:lpstr>3 PYTHON</vt:lpstr>
      <vt:lpstr>4 IZRADA SUSTAVA</vt:lpstr>
      <vt:lpstr>4 IZRADA SUSTAVA</vt:lpstr>
      <vt:lpstr>5 ZAKLJUČAK</vt:lpstr>
      <vt:lpstr>5 ZAKLJUČAK</vt:lpstr>
      <vt:lpstr>HVALA VAM NA PAŽNI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SUSTAV ZA DETEKCIJU DIMA NA SLIKAMA PRIRODNOG KRAJOLIKA</dc:title>
  <dc:creator>Jerko Ćurković</dc:creator>
  <cp:lastModifiedBy>Jerko Ćurković</cp:lastModifiedBy>
  <cp:revision>3</cp:revision>
  <dcterms:created xsi:type="dcterms:W3CDTF">2023-09-03T13:10:56Z</dcterms:created>
  <dcterms:modified xsi:type="dcterms:W3CDTF">2023-09-13T21:23:22Z</dcterms:modified>
</cp:coreProperties>
</file>

<file path=docProps/thumbnail.jpeg>
</file>